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9C38A9-B2C6-4421-9DCB-B73C4EAC56B0}" v="36" dt="2022-11-16T20:34:14.1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10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24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63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8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5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213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4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97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51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81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11/16/2022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05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60E4C7-47B8-4356-ABCA-CC9C79E2D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Effets de photo lumineux colorés">
            <a:extLst>
              <a:ext uri="{FF2B5EF4-FFF2-40B4-BE49-F238E27FC236}">
                <a16:creationId xmlns:a16="http://schemas.microsoft.com/office/drawing/2014/main" id="{447EED71-9471-2DF7-C6BF-1FB793BE5F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000" b="13750"/>
          <a:stretch/>
        </p:blipFill>
        <p:spPr>
          <a:xfrm>
            <a:off x="20" y="1571"/>
            <a:ext cx="12191980" cy="6856429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898FA35-B55D-44B7-9A7D-57C57A4A64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1524000"/>
            <a:ext cx="9144000" cy="381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51B30C9-CAD6-10BE-7B1F-B0E9304C2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320213"/>
            <a:ext cx="6095999" cy="1317493"/>
          </a:xfrm>
        </p:spPr>
        <p:txBody>
          <a:bodyPr anchor="b">
            <a:normAutofit/>
          </a:bodyPr>
          <a:lstStyle/>
          <a:p>
            <a:pPr algn="ctr"/>
            <a:r>
              <a:rPr lang="fr-CA" dirty="0"/>
              <a:t>Matrices de comportement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C1F8F2-D657-0BAD-59EA-9F6947CAB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02654" y="4249360"/>
            <a:ext cx="6041346" cy="688369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Académie Alexandre Dumas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14C5C93-B9E9-4392-ADCF-ABF21209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0422" y="396058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C188EAB1-4842-A4AA-D8BA-E95FDF4C75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999" y="1487674"/>
            <a:ext cx="3286584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640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E7E0B6-C3A7-8D2C-AE34-3A3945D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 fontScale="90000"/>
          </a:bodyPr>
          <a:lstStyle/>
          <a:p>
            <a:r>
              <a:rPr lang="fr-CA" dirty="0"/>
              <a:t>					Dans la cour d’école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1758F75-DCD2-1A66-37A1-FB95A17DD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20680"/>
              </p:ext>
            </p:extLst>
          </p:nvPr>
        </p:nvGraphicFramePr>
        <p:xfrm>
          <a:off x="1245704" y="2285999"/>
          <a:ext cx="9422294" cy="3688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854">
                  <a:extLst>
                    <a:ext uri="{9D8B030D-6E8A-4147-A177-3AD203B41FA5}">
                      <a16:colId xmlns:a16="http://schemas.microsoft.com/office/drawing/2014/main" val="831219472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2866696856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192951647"/>
                    </a:ext>
                  </a:extLst>
                </a:gridCol>
              </a:tblGrid>
              <a:tr h="621817">
                <a:tc>
                  <a:txBody>
                    <a:bodyPr/>
                    <a:lstStyle/>
                    <a:p>
                      <a:r>
                        <a:rPr lang="fr-CA" dirty="0"/>
                        <a:t>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Responsabilité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Empathie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84531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r>
                        <a:rPr lang="fr-CA" dirty="0"/>
                        <a:t>Je parle français.</a:t>
                      </a:r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prends le rang rapidement au son de la cloche.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joue de façon pacifique.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893492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r>
                        <a:rPr lang="fr-CA" dirty="0"/>
                        <a:t>Je respecte les autres, l’environnement et le matériel.</a:t>
                      </a:r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J’inclus les autres dans mon jeu.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5944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3FF25EE-569A-B0E6-2F9D-96CA7B9B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3687"/>
            <a:ext cx="3286584" cy="10193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F50A186-2DB2-45B9-98ED-D68980D91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681" y="3455476"/>
            <a:ext cx="1259232" cy="94136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5337E275-1F1C-E7C7-1595-E5B8EE7D62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2681" y="5135991"/>
            <a:ext cx="1400370" cy="83831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0F671E9-B2F4-750D-3100-4DDB85041A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973" y="3545105"/>
            <a:ext cx="1032732" cy="85173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24981F3E-A937-64C7-F1D7-2C7F0D4FB9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765" y="3684108"/>
            <a:ext cx="1800476" cy="50489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C0CD8AB-4C0A-879B-C148-052CD10209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9765" y="4930745"/>
            <a:ext cx="1438476" cy="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75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E7E0B6-C3A7-8D2C-AE34-3A3945D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CA" dirty="0"/>
              <a:t>				Dans l’autobus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1758F75-DCD2-1A66-37A1-FB95A17DD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058607"/>
              </p:ext>
            </p:extLst>
          </p:nvPr>
        </p:nvGraphicFramePr>
        <p:xfrm>
          <a:off x="1245704" y="2285999"/>
          <a:ext cx="9422294" cy="3688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854">
                  <a:extLst>
                    <a:ext uri="{9D8B030D-6E8A-4147-A177-3AD203B41FA5}">
                      <a16:colId xmlns:a16="http://schemas.microsoft.com/office/drawing/2014/main" val="831219472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2866696856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192951647"/>
                    </a:ext>
                  </a:extLst>
                </a:gridCol>
              </a:tblGrid>
              <a:tr h="621817">
                <a:tc>
                  <a:txBody>
                    <a:bodyPr/>
                    <a:lstStyle/>
                    <a:p>
                      <a:r>
                        <a:rPr lang="fr-CA" dirty="0"/>
                        <a:t>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Responsabilité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Empathie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84531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r>
                        <a:rPr lang="fr-CA" dirty="0"/>
                        <a:t>Je parle doucement en français pour ne pas déranger le chauffeur.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ne mange pas dans l’autobus.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garde mes mains et mes pieds pour moi.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893492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r>
                        <a:rPr lang="fr-CA" dirty="0"/>
                        <a:t>Je reste </a:t>
                      </a:r>
                      <a:r>
                        <a:rPr lang="fr-CA" dirty="0" err="1"/>
                        <a:t>assis.e</a:t>
                      </a:r>
                      <a:r>
                        <a:rPr lang="fr-CA" dirty="0"/>
                        <a:t> à ma place désignée.</a:t>
                      </a:r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J’écoute les consignes du chauffeur et des brigadiers.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5944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3FF25EE-569A-B0E6-2F9D-96CA7B9B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3687"/>
            <a:ext cx="3286584" cy="10193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F50A186-2DB2-45B9-98ED-D68980D91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55" y="3819870"/>
            <a:ext cx="1808831" cy="66660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8BF99D7-798A-78D9-5A8B-B6D3389E5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647" y="3485026"/>
            <a:ext cx="970892" cy="89547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052575AC-9FB2-DDC5-B7BC-9E439458E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8542" y="3485026"/>
            <a:ext cx="970892" cy="89897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BA16946-5FA5-8103-B75B-7C06FEDAFF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3546" y="5097936"/>
            <a:ext cx="1218404" cy="866896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4E01316A-1349-095B-5927-0179D59AD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6593" y="1414985"/>
            <a:ext cx="1047476" cy="79608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4C02982-023A-8324-5C5D-992A60E5FD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5264" y="4962611"/>
            <a:ext cx="1598721" cy="96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8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E7E0B6-C3A7-8D2C-AE34-3A3945D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CA" dirty="0"/>
              <a:t>							Au Dîner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1758F75-DCD2-1A66-37A1-FB95A17DD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758839"/>
              </p:ext>
            </p:extLst>
          </p:nvPr>
        </p:nvGraphicFramePr>
        <p:xfrm>
          <a:off x="1152941" y="1903004"/>
          <a:ext cx="9422294" cy="4444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854">
                  <a:extLst>
                    <a:ext uri="{9D8B030D-6E8A-4147-A177-3AD203B41FA5}">
                      <a16:colId xmlns:a16="http://schemas.microsoft.com/office/drawing/2014/main" val="831219472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2866696856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192951647"/>
                    </a:ext>
                  </a:extLst>
                </a:gridCol>
              </a:tblGrid>
              <a:tr h="471619">
                <a:tc>
                  <a:txBody>
                    <a:bodyPr/>
                    <a:lstStyle/>
                    <a:p>
                      <a:r>
                        <a:rPr lang="fr-CA" dirty="0"/>
                        <a:t>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Responsabilité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Empathie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84531"/>
                  </a:ext>
                </a:extLst>
              </a:tr>
              <a:tr h="16208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Je parle doucement en français avec mes voisins de table.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Je mange proprement, ensuite je nettoie ma place et je range mes affaires.</a:t>
                      </a:r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Je suis </a:t>
                      </a:r>
                      <a:r>
                        <a:rPr lang="fr-CA" dirty="0" err="1"/>
                        <a:t>gentil.e</a:t>
                      </a:r>
                      <a:r>
                        <a:rPr lang="fr-CA" dirty="0"/>
                        <a:t> avec les autres.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619738"/>
                  </a:ext>
                </a:extLst>
              </a:tr>
              <a:tr h="11628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Je reste </a:t>
                      </a:r>
                      <a:r>
                        <a:rPr lang="fr-CA" dirty="0" err="1"/>
                        <a:t>assis.e</a:t>
                      </a:r>
                      <a:r>
                        <a:rPr lang="fr-CA" dirty="0"/>
                        <a:t> à ma place désignée.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Je limite et trie mes déchets.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dirty="0"/>
                        <a:t>Je prends calmement le rang lorsque l’adulte donne le signal pour sortir.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893492"/>
                  </a:ext>
                </a:extLst>
              </a:tr>
              <a:tr h="1162895">
                <a:tc>
                  <a:txBody>
                    <a:bodyPr/>
                    <a:lstStyle/>
                    <a:p>
                      <a:r>
                        <a:rPr lang="fr-CA" dirty="0"/>
                        <a:t>En cas d’intempéries, je joue calmement dans la classe.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5944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3FF25EE-569A-B0E6-2F9D-96CA7B9B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3687"/>
            <a:ext cx="3286584" cy="101931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F50A186-2DB2-45B9-98ED-D68980D91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962" y="3135989"/>
            <a:ext cx="1763023" cy="649721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14C02982-023A-8324-5C5D-992A60E5F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814" y="4330908"/>
            <a:ext cx="1469171" cy="88596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E9B593F-9C2A-6BA2-E2DA-1D4F19534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3240" y="2979769"/>
            <a:ext cx="676369" cy="96215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A4F82A3-5513-9B2F-0861-728597E559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662" y="3006456"/>
            <a:ext cx="1562318" cy="6477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E75B95B-504D-4728-593B-F70266DCF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73273" y="4557583"/>
            <a:ext cx="836707" cy="65481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DA93F6D-A73A-939F-1EFA-767C4DE871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7616" y="5785059"/>
            <a:ext cx="676369" cy="56205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5495FC5-C1BD-D886-1116-463DED639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7838" y="4413667"/>
            <a:ext cx="638175" cy="775335"/>
          </a:xfrm>
          <a:prstGeom prst="rect">
            <a:avLst/>
          </a:prstGeom>
        </p:spPr>
      </p:pic>
      <p:pic>
        <p:nvPicPr>
          <p:cNvPr id="18" name="Image 17" descr="Une image contenant tasse, alimentation, boisson, plante&#10;&#10;Description générée automatiquement">
            <a:extLst>
              <a:ext uri="{FF2B5EF4-FFF2-40B4-BE49-F238E27FC236}">
                <a16:creationId xmlns:a16="http://schemas.microsoft.com/office/drawing/2014/main" id="{68A50A43-E23B-0B32-4A7B-AF537C92A2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21781" y="4681396"/>
            <a:ext cx="40513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3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E7E0B6-C3A7-8D2C-AE34-3A3945D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CA" dirty="0"/>
              <a:t>						Aux toilettes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1758F75-DCD2-1A66-37A1-FB95A17DD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641002"/>
              </p:ext>
            </p:extLst>
          </p:nvPr>
        </p:nvGraphicFramePr>
        <p:xfrm>
          <a:off x="1245704" y="2285999"/>
          <a:ext cx="9422294" cy="3892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854">
                  <a:extLst>
                    <a:ext uri="{9D8B030D-6E8A-4147-A177-3AD203B41FA5}">
                      <a16:colId xmlns:a16="http://schemas.microsoft.com/office/drawing/2014/main" val="831219472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2866696856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192951647"/>
                    </a:ext>
                  </a:extLst>
                </a:gridCol>
              </a:tblGrid>
              <a:tr h="621817">
                <a:tc>
                  <a:txBody>
                    <a:bodyPr/>
                    <a:lstStyle/>
                    <a:p>
                      <a:r>
                        <a:rPr lang="fr-CA" dirty="0"/>
                        <a:t>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Responsabilité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Empathie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84531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r>
                        <a:rPr lang="fr-CA" dirty="0"/>
                        <a:t> Je conserve l’eau et le papier pour garder l’espace propre.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demande la permission pour aller aux toilettes et je prends un temps raisonnable.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suis </a:t>
                      </a:r>
                      <a:r>
                        <a:rPr lang="fr-CA" dirty="0" err="1"/>
                        <a:t>seul.e</a:t>
                      </a:r>
                      <a:r>
                        <a:rPr lang="fr-CA" dirty="0"/>
                        <a:t> dans la cabine</a:t>
                      </a:r>
                    </a:p>
                    <a:p>
                      <a:r>
                        <a:rPr lang="fr-CA" dirty="0"/>
                        <a:t>et je garde mes mains et mes yeux pour moi.</a:t>
                      </a:r>
                    </a:p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893492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endParaRPr lang="fr-CA" dirty="0"/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signale les dégâts à </a:t>
                      </a:r>
                    </a:p>
                    <a:p>
                      <a:r>
                        <a:rPr lang="fr-CA" dirty="0"/>
                        <a:t>un adulte. </a:t>
                      </a:r>
                    </a:p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5944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3FF25EE-569A-B0E6-2F9D-96CA7B9B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83687"/>
            <a:ext cx="3286584" cy="101931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94A42E4-3312-A102-031A-ECA5C4EE8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9022" y="3529340"/>
            <a:ext cx="720214" cy="8511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CB2C967-A617-91A6-414E-33F220F09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421720" y="3993790"/>
            <a:ext cx="628650" cy="5797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0B9ED43-1C0D-56A3-FF01-E902263C06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4663" y="3809333"/>
            <a:ext cx="724376" cy="84784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BE29C05-0848-3A77-DF57-1EDF55FC7A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1225" y="4027905"/>
            <a:ext cx="533518" cy="62927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6DA61733-4F33-587A-5E7B-691E6908EE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7223" y="3870209"/>
            <a:ext cx="1086002" cy="72400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5B01E3D-915E-A204-C23D-ABFAA19B0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64633" y="4952189"/>
            <a:ext cx="988592" cy="1226234"/>
          </a:xfrm>
          <a:prstGeom prst="rect">
            <a:avLst/>
          </a:prstGeom>
        </p:spPr>
      </p:pic>
      <p:pic>
        <p:nvPicPr>
          <p:cNvPr id="24" name="Image 23" descr="Une image contenant jouet, poupée&#10;&#10;Description générée automatiquement">
            <a:extLst>
              <a:ext uri="{FF2B5EF4-FFF2-40B4-BE49-F238E27FC236}">
                <a16:creationId xmlns:a16="http://schemas.microsoft.com/office/drawing/2014/main" id="{1515557C-CC98-C917-CD09-0A664BB2C9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V="1">
            <a:off x="1252537" y="3799825"/>
            <a:ext cx="542925" cy="79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27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E7E0B6-C3A7-8D2C-AE34-3A3945D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CA" dirty="0"/>
              <a:t>			</a:t>
            </a:r>
            <a:r>
              <a:rPr lang="fr-CA" sz="2400" dirty="0"/>
              <a:t>Escaliers, couloirs et Entrée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1758F75-DCD2-1A66-37A1-FB95A17DD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8253493"/>
              </p:ext>
            </p:extLst>
          </p:nvPr>
        </p:nvGraphicFramePr>
        <p:xfrm>
          <a:off x="1245704" y="2285999"/>
          <a:ext cx="9422294" cy="3688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854">
                  <a:extLst>
                    <a:ext uri="{9D8B030D-6E8A-4147-A177-3AD203B41FA5}">
                      <a16:colId xmlns:a16="http://schemas.microsoft.com/office/drawing/2014/main" val="831219472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2866696856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192951647"/>
                    </a:ext>
                  </a:extLst>
                </a:gridCol>
              </a:tblGrid>
              <a:tr h="621817">
                <a:tc>
                  <a:txBody>
                    <a:bodyPr/>
                    <a:lstStyle/>
                    <a:p>
                      <a:r>
                        <a:rPr lang="fr-CA" dirty="0"/>
                        <a:t>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Responsabilité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Empathie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84531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r>
                        <a:rPr lang="fr-CA" dirty="0"/>
                        <a:t>Je parle doucement en français.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marche calmement à droite.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garde mes mains et mes pieds pour moi.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893492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r>
                        <a:rPr lang="fr-CA" dirty="0"/>
                        <a:t>Je garde mon espace de couloir propre.</a:t>
                      </a:r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J’accroche et je range mes effets personnels.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5944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3FF25EE-569A-B0E6-2F9D-96CA7B9B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05646"/>
            <a:ext cx="2570922" cy="79735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F50A186-2DB2-45B9-98ED-D68980D91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155" y="3819870"/>
            <a:ext cx="1808831" cy="6666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64F5591-7D2A-EFD5-2EDF-FE73EA6213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247" y="5059975"/>
            <a:ext cx="1171739" cy="7525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3503E4-73AD-F603-4793-7EE6B520D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783" y="3260752"/>
            <a:ext cx="1476375" cy="111823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8A47910-6625-7537-FC42-4031538A4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6970" y="5202675"/>
            <a:ext cx="781159" cy="77163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3805422-0DD7-352D-F4C0-43984F895C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8419" y="3260751"/>
            <a:ext cx="689579" cy="11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36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4E9F8B3-8282-4A93-BBF8-3342538A7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4E7E0B6-C3A7-8D2C-AE34-3A3945DD0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>
            <a:normAutofit/>
          </a:bodyPr>
          <a:lstStyle/>
          <a:p>
            <a:r>
              <a:rPr lang="fr-CA" dirty="0"/>
              <a:t>			 </a:t>
            </a:r>
            <a:r>
              <a:rPr lang="fr-CA" sz="2400" dirty="0"/>
              <a:t>Pendant les rassemblements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8EFA797-975B-41D8-BC96-56CDC2CFA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2286000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71758F75-DCD2-1A66-37A1-FB95A17DDB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9530632"/>
              </p:ext>
            </p:extLst>
          </p:nvPr>
        </p:nvGraphicFramePr>
        <p:xfrm>
          <a:off x="1245704" y="2285999"/>
          <a:ext cx="9422294" cy="3688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3854">
                  <a:extLst>
                    <a:ext uri="{9D8B030D-6E8A-4147-A177-3AD203B41FA5}">
                      <a16:colId xmlns:a16="http://schemas.microsoft.com/office/drawing/2014/main" val="831219472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2866696856"/>
                    </a:ext>
                  </a:extLst>
                </a:gridCol>
                <a:gridCol w="3079220">
                  <a:extLst>
                    <a:ext uri="{9D8B030D-6E8A-4147-A177-3AD203B41FA5}">
                      <a16:colId xmlns:a16="http://schemas.microsoft.com/office/drawing/2014/main" val="192951647"/>
                    </a:ext>
                  </a:extLst>
                </a:gridCol>
              </a:tblGrid>
              <a:tr h="621817">
                <a:tc>
                  <a:txBody>
                    <a:bodyPr/>
                    <a:lstStyle/>
                    <a:p>
                      <a:r>
                        <a:rPr lang="fr-CA" dirty="0"/>
                        <a:t>Respect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Responsabilité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Empathie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884531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r>
                        <a:rPr lang="fr-CA" dirty="0"/>
                        <a:t>J’écoute les consignes de tous les adultes.</a:t>
                      </a:r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m’assois à l’endroit désigné et j’y reste.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garde mes mains et mes pieds pour moi.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893492"/>
                  </a:ext>
                </a:extLst>
              </a:tr>
              <a:tr h="1533246">
                <a:tc>
                  <a:txBody>
                    <a:bodyPr/>
                    <a:lstStyle/>
                    <a:p>
                      <a:r>
                        <a:rPr lang="fr-CA" dirty="0"/>
                        <a:t>J’écoute la présentation sans parler avec mes amis.</a:t>
                      </a:r>
                    </a:p>
                    <a:p>
                      <a:endParaRPr lang="fr-CA" dirty="0"/>
                    </a:p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dirty="0"/>
                        <a:t>Je marche calmement dans le rang pour entrer et sortir.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559449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33FF25EE-569A-B0E6-2F9D-96CA7B9B5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045444"/>
            <a:ext cx="2765032" cy="85756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25715C3-AFE2-7E55-DAD1-3813F7D82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973" y="5240975"/>
            <a:ext cx="685896" cy="57158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A476E78-EA8C-0AEB-0E1C-77E040DF9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832" y="3685080"/>
            <a:ext cx="962159" cy="69542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C5BE5C6-88CF-DD54-AC9A-5B17A2724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0103" y="5240781"/>
            <a:ext cx="1543265" cy="73352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A0DAC0D9-BCB0-28DA-73E4-CD66B8CF69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40811" y="3376967"/>
            <a:ext cx="627187" cy="100818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24B68826-2BFF-F596-DDF7-6A87E14BA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946" y="3387197"/>
            <a:ext cx="924054" cy="75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92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ortalVTI">
  <a:themeElements>
    <a:clrScheme name="AnalogousFromLightSeedLeftStep">
      <a:dk1>
        <a:srgbClr val="000000"/>
      </a:dk1>
      <a:lt1>
        <a:srgbClr val="FFFFFF"/>
      </a:lt1>
      <a:dk2>
        <a:srgbClr val="213B33"/>
      </a:dk2>
      <a:lt2>
        <a:srgbClr val="E8E3E2"/>
      </a:lt2>
      <a:accent1>
        <a:srgbClr val="4EAFBA"/>
      </a:accent1>
      <a:accent2>
        <a:srgbClr val="4DB392"/>
      </a:accent2>
      <a:accent3>
        <a:srgbClr val="4FB369"/>
      </a:accent3>
      <a:accent4>
        <a:srgbClr val="5DB54E"/>
      </a:accent4>
      <a:accent5>
        <a:srgbClr val="89AA5D"/>
      </a:accent5>
      <a:accent6>
        <a:srgbClr val="A3A546"/>
      </a:accent6>
      <a:hlink>
        <a:srgbClr val="AE7069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372</Words>
  <Application>Microsoft Office PowerPoint</Application>
  <PresentationFormat>Grand écran</PresentationFormat>
  <Paragraphs>62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Trade Gothic Next Cond</vt:lpstr>
      <vt:lpstr>Trade Gothic Next Light</vt:lpstr>
      <vt:lpstr>PortalVTI</vt:lpstr>
      <vt:lpstr>Matrices de comportement</vt:lpstr>
      <vt:lpstr>     Dans la cour d’école</vt:lpstr>
      <vt:lpstr>    Dans l’autobus</vt:lpstr>
      <vt:lpstr>       Au Dîner</vt:lpstr>
      <vt:lpstr>      Aux toilettes</vt:lpstr>
      <vt:lpstr>   Escaliers, couloirs et Entrée</vt:lpstr>
      <vt:lpstr>    Pendant les rassemblements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Matrices de comportement</dc:title>
  <dc:creator>Oana Anton</dc:creator>
  <cp:lastModifiedBy>Lavigne, Manon</cp:lastModifiedBy>
  <cp:revision>2</cp:revision>
  <dcterms:created xsi:type="dcterms:W3CDTF">2022-11-04T18:47:06Z</dcterms:created>
  <dcterms:modified xsi:type="dcterms:W3CDTF">2022-11-16T21:27:35Z</dcterms:modified>
</cp:coreProperties>
</file>